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17" roundtripDataSignature="AMtx7mh06+CCwWgBqtTaKus7zsEV4MUXJ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customschemas.google.com/relationships/presentationmetadata" Target="metadata"/><Relationship Id="rId16" Type="http://schemas.openxmlformats.org/officeDocument/2006/relationships/slide" Target="slides/slide11.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7831cafa3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7831cafa3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g367831cafa3_1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677fb2739e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677fb2739e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3677fb2739e_0_8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677fb2739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677fb2739e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677fb2739e_0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677fb2739e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677fb2739e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g3677fb2739e_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6780f4de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6780f4de38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g36780f4de38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677fb2739e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677fb2739e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3677fb2739e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677fb2739e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677fb2739e_0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9" name="Google Shape;149;g3677fb2739e_0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77fb2739e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77fb2739e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g3677fb2739e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77fb2739e_0_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77fb2739e_0_6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3677fb2739e_0_6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677fb2739e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677fb2739e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g3677fb2739e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2"/>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5" name="Google Shape;7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3"/>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3"/>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1" name="Google Shape;8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 name="Google Shape;21;p1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2" name="Google Shape;2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8" name="Google Shape;2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4" name="Google Shape;3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0" name="Google Shape;40;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41" name="Google Shape;41;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7" name="Google Shape;47;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8" name="Google Shape;48;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9" name="Google Shape;49;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50" name="Google Shape;50;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0"/>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0"/>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1" name="Google Shape;61;p20"/>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2" name="Google Shape;62;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1"/>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1"/>
          <p:cNvSpPr/>
          <p:nvPr>
            <p:ph idx="2" type="pic"/>
          </p:nvPr>
        </p:nvSpPr>
        <p:spPr>
          <a:xfrm>
            <a:off x="1792288" y="612775"/>
            <a:ext cx="5486400" cy="4114800"/>
          </a:xfrm>
          <a:prstGeom prst="rect">
            <a:avLst/>
          </a:prstGeom>
          <a:noFill/>
          <a:ln>
            <a:noFill/>
          </a:ln>
        </p:spPr>
      </p:sp>
      <p:sp>
        <p:nvSpPr>
          <p:cNvPr id="68" name="Google Shape;68;p21"/>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9" name="Google Shape;69;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s://www.zotero.org/google-docs/?z07Oqe" TargetMode="External"/><Relationship Id="rId4" Type="http://schemas.openxmlformats.org/officeDocument/2006/relationships/hyperlink" Target="https://www.zotero.org/google-docs/?z07Oqe" TargetMode="External"/><Relationship Id="rId5" Type="http://schemas.openxmlformats.org/officeDocument/2006/relationships/hyperlink" Target="https://www.zotero.org/google-docs/?z07Oqe" TargetMode="External"/><Relationship Id="rId6" Type="http://schemas.openxmlformats.org/officeDocument/2006/relationships/hyperlink" Target="https://www.zotero.org/google-docs/?z07Oqe" TargetMode="External"/><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www.zotero.org/google-docs/?7HZKVs" TargetMode="External"/><Relationship Id="rId4" Type="http://schemas.openxmlformats.org/officeDocument/2006/relationships/hyperlink" Target="https://www.zotero.org/google-docs/?7HZKVs" TargetMode="External"/><Relationship Id="rId9" Type="http://schemas.openxmlformats.org/officeDocument/2006/relationships/image" Target="../media/image14.png"/><Relationship Id="rId5" Type="http://schemas.openxmlformats.org/officeDocument/2006/relationships/hyperlink" Target="https://www.zotero.org/google-docs/?euYv8w" TargetMode="External"/><Relationship Id="rId6" Type="http://schemas.openxmlformats.org/officeDocument/2006/relationships/hyperlink" Target="https://www.zotero.org/google-docs/?euYv8w" TargetMode="External"/><Relationship Id="rId7" Type="http://schemas.openxmlformats.org/officeDocument/2006/relationships/image" Target="../media/image5.png"/><Relationship Id="rId8"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0.png"/><Relationship Id="rId7"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 Id="rId5"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5.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2" y="2710451"/>
            <a:ext cx="18306537" cy="4282010"/>
          </a:xfrm>
          <a:prstGeom prst="rect">
            <a:avLst/>
          </a:prstGeom>
          <a:noFill/>
          <a:ln>
            <a:noFill/>
          </a:ln>
        </p:spPr>
      </p:pic>
      <p:sp>
        <p:nvSpPr>
          <p:cNvPr id="89" name="Google Shape;89;p1"/>
          <p:cNvSpPr txBox="1"/>
          <p:nvPr/>
        </p:nvSpPr>
        <p:spPr>
          <a:xfrm>
            <a:off x="972825" y="3663025"/>
            <a:ext cx="16172100" cy="2589600"/>
          </a:xfrm>
          <a:prstGeom prst="rect">
            <a:avLst/>
          </a:prstGeom>
          <a:noFill/>
          <a:ln>
            <a:noFill/>
          </a:ln>
        </p:spPr>
        <p:txBody>
          <a:bodyPr anchorCtr="0" anchor="ctr" bIns="68575" lIns="137150" spcFirstLastPara="1" rIns="137150" wrap="square" tIns="68575">
            <a:noAutofit/>
          </a:bodyPr>
          <a:lstStyle/>
          <a:p>
            <a:pPr indent="0" lvl="0" marL="0" marR="0" rtl="0" algn="ctr">
              <a:lnSpc>
                <a:spcPct val="90000"/>
              </a:lnSpc>
              <a:spcBef>
                <a:spcPts val="0"/>
              </a:spcBef>
              <a:spcAft>
                <a:spcPts val="0"/>
              </a:spcAft>
              <a:buClr>
                <a:schemeClr val="dk1"/>
              </a:buClr>
              <a:buSzPts val="5400"/>
              <a:buFont typeface="Calibri"/>
              <a:buNone/>
            </a:pPr>
            <a:r>
              <a:t/>
            </a:r>
            <a:endParaRPr b="1" i="0" sz="4600" u="none" cap="none" strike="noStrike">
              <a:solidFill>
                <a:schemeClr val="lt1"/>
              </a:solidFill>
              <a:latin typeface="Times New Roman"/>
              <a:ea typeface="Times New Roman"/>
              <a:cs typeface="Times New Roman"/>
              <a:sym typeface="Times New Roman"/>
            </a:endParaRPr>
          </a:p>
        </p:txBody>
      </p:sp>
      <p:pic>
        <p:nvPicPr>
          <p:cNvPr descr="Logotipo - UNTRM" id="90" name="Google Shape;90;p1"/>
          <p:cNvPicPr preferRelativeResize="0"/>
          <p:nvPr/>
        </p:nvPicPr>
        <p:blipFill rotWithShape="1">
          <a:blip r:embed="rId4">
            <a:alphaModFix/>
          </a:blip>
          <a:srcRect b="0" l="0" r="0" t="0"/>
          <a:stretch/>
        </p:blipFill>
        <p:spPr>
          <a:xfrm>
            <a:off x="473615" y="302638"/>
            <a:ext cx="7755985" cy="2283370"/>
          </a:xfrm>
          <a:prstGeom prst="rect">
            <a:avLst/>
          </a:prstGeom>
          <a:noFill/>
          <a:ln>
            <a:noFill/>
          </a:ln>
        </p:spPr>
      </p:pic>
      <p:sp>
        <p:nvSpPr>
          <p:cNvPr id="91" name="Google Shape;91;p1"/>
          <p:cNvSpPr txBox="1"/>
          <p:nvPr/>
        </p:nvSpPr>
        <p:spPr>
          <a:xfrm>
            <a:off x="17682519" y="9752714"/>
            <a:ext cx="55659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s-MX" sz="2400" u="none" cap="none" strike="noStrike">
                <a:solidFill>
                  <a:schemeClr val="lt1"/>
                </a:solidFill>
                <a:latin typeface="Georgia"/>
                <a:ea typeface="Georgia"/>
                <a:cs typeface="Georgia"/>
                <a:sym typeface="Georgia"/>
              </a:rPr>
              <a:t>1</a:t>
            </a:r>
            <a:endParaRPr b="1" sz="2400">
              <a:solidFill>
                <a:schemeClr val="lt1"/>
              </a:solidFill>
              <a:latin typeface="Georgia"/>
              <a:ea typeface="Georgia"/>
              <a:cs typeface="Georgia"/>
              <a:sym typeface="Georgia"/>
            </a:endParaRPr>
          </a:p>
        </p:txBody>
      </p:sp>
      <p:grpSp>
        <p:nvGrpSpPr>
          <p:cNvPr id="92" name="Google Shape;92;p1"/>
          <p:cNvGrpSpPr/>
          <p:nvPr/>
        </p:nvGrpSpPr>
        <p:grpSpPr>
          <a:xfrm>
            <a:off x="0" y="9637770"/>
            <a:ext cx="18288000" cy="649224"/>
            <a:chOff x="0" y="6425184"/>
            <a:chExt cx="12192000" cy="432816"/>
          </a:xfrm>
        </p:grpSpPr>
        <p:pic>
          <p:nvPicPr>
            <p:cNvPr id="93" name="Google Shape;93;p1"/>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94" name="Google Shape;94;p1"/>
            <p:cNvSpPr txBox="1"/>
            <p:nvPr/>
          </p:nvSpPr>
          <p:spPr>
            <a:xfrm>
              <a:off x="11688417" y="6472315"/>
              <a:ext cx="37106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1</a:t>
              </a:r>
              <a:endParaRPr b="1" sz="2400">
                <a:solidFill>
                  <a:schemeClr val="lt1"/>
                </a:solidFill>
                <a:latin typeface="Georgia"/>
                <a:ea typeface="Georgia"/>
                <a:cs typeface="Georgia"/>
                <a:sym typeface="Georgia"/>
              </a:endParaRPr>
            </a:p>
          </p:txBody>
        </p:sp>
      </p:grpSp>
      <p:sp>
        <p:nvSpPr>
          <p:cNvPr id="95" name="Google Shape;95;p1"/>
          <p:cNvSpPr txBox="1"/>
          <p:nvPr/>
        </p:nvSpPr>
        <p:spPr>
          <a:xfrm>
            <a:off x="842838" y="7483500"/>
            <a:ext cx="7458300" cy="2170200"/>
          </a:xfrm>
          <a:prstGeom prst="rect">
            <a:avLst/>
          </a:prstGeom>
          <a:noFill/>
          <a:ln>
            <a:noFill/>
          </a:ln>
        </p:spPr>
        <p:txBody>
          <a:bodyPr anchorCtr="0" anchor="t" bIns="45700" lIns="91425" spcFirstLastPara="1" rIns="91425" wrap="square" tIns="45700">
            <a:spAutoFit/>
          </a:bodyPr>
          <a:lstStyle/>
          <a:p>
            <a:pPr indent="-400050" lvl="0" marL="914400" marR="0" rtl="0" algn="l">
              <a:spcBef>
                <a:spcPts val="0"/>
              </a:spcBef>
              <a:spcAft>
                <a:spcPts val="0"/>
              </a:spcAft>
              <a:buClr>
                <a:schemeClr val="dk1"/>
              </a:buClr>
              <a:buSzPts val="2700"/>
              <a:buFont typeface="Times New Roman"/>
              <a:buChar char="●"/>
            </a:pPr>
            <a:r>
              <a:rPr b="1" lang="es-MX" sz="2700">
                <a:solidFill>
                  <a:schemeClr val="dk1"/>
                </a:solidFill>
                <a:latin typeface="Times New Roman"/>
                <a:ea typeface="Times New Roman"/>
                <a:cs typeface="Times New Roman"/>
                <a:sym typeface="Times New Roman"/>
              </a:rPr>
              <a:t>Bustamante Lopez, Noelia Patricia</a:t>
            </a:r>
            <a:endParaRPr b="1" sz="2700">
              <a:solidFill>
                <a:schemeClr val="dk1"/>
              </a:solidFill>
              <a:latin typeface="Times New Roman"/>
              <a:ea typeface="Times New Roman"/>
              <a:cs typeface="Times New Roman"/>
              <a:sym typeface="Times New Roman"/>
            </a:endParaRPr>
          </a:p>
          <a:p>
            <a:pPr indent="-400050" lvl="0" marL="914400" marR="0" rtl="0" algn="l">
              <a:spcBef>
                <a:spcPts val="0"/>
              </a:spcBef>
              <a:spcAft>
                <a:spcPts val="0"/>
              </a:spcAft>
              <a:buClr>
                <a:schemeClr val="dk1"/>
              </a:buClr>
              <a:buSzPts val="2700"/>
              <a:buFont typeface="Times New Roman"/>
              <a:buChar char="●"/>
            </a:pPr>
            <a:r>
              <a:rPr b="1" lang="es-MX" sz="2700">
                <a:solidFill>
                  <a:schemeClr val="dk1"/>
                </a:solidFill>
                <a:latin typeface="Times New Roman"/>
                <a:ea typeface="Times New Roman"/>
                <a:cs typeface="Times New Roman"/>
                <a:sym typeface="Times New Roman"/>
              </a:rPr>
              <a:t>Grandez Castro, Briyan Eliseo</a:t>
            </a:r>
            <a:endParaRPr b="1" sz="2700">
              <a:solidFill>
                <a:schemeClr val="dk1"/>
              </a:solidFill>
              <a:latin typeface="Times New Roman"/>
              <a:ea typeface="Times New Roman"/>
              <a:cs typeface="Times New Roman"/>
              <a:sym typeface="Times New Roman"/>
            </a:endParaRPr>
          </a:p>
          <a:p>
            <a:pPr indent="-400050" lvl="0" marL="914400" marR="0" rtl="0" algn="l">
              <a:spcBef>
                <a:spcPts val="0"/>
              </a:spcBef>
              <a:spcAft>
                <a:spcPts val="0"/>
              </a:spcAft>
              <a:buClr>
                <a:schemeClr val="dk1"/>
              </a:buClr>
              <a:buSzPts val="2700"/>
              <a:buFont typeface="Times New Roman"/>
              <a:buChar char="●"/>
            </a:pPr>
            <a:r>
              <a:rPr b="1" lang="es-MX" sz="2700">
                <a:solidFill>
                  <a:schemeClr val="dk1"/>
                </a:solidFill>
                <a:latin typeface="Times New Roman"/>
                <a:ea typeface="Times New Roman"/>
                <a:cs typeface="Times New Roman"/>
                <a:sym typeface="Times New Roman"/>
              </a:rPr>
              <a:t>Lopez Ollaguez, Michel Johh</a:t>
            </a:r>
            <a:endParaRPr b="1" sz="2700">
              <a:solidFill>
                <a:schemeClr val="dk1"/>
              </a:solidFill>
              <a:latin typeface="Times New Roman"/>
              <a:ea typeface="Times New Roman"/>
              <a:cs typeface="Times New Roman"/>
              <a:sym typeface="Times New Roman"/>
            </a:endParaRPr>
          </a:p>
          <a:p>
            <a:pPr indent="-400050" lvl="0" marL="914400" marR="0" rtl="0" algn="l">
              <a:spcBef>
                <a:spcPts val="0"/>
              </a:spcBef>
              <a:spcAft>
                <a:spcPts val="0"/>
              </a:spcAft>
              <a:buClr>
                <a:schemeClr val="dk1"/>
              </a:buClr>
              <a:buSzPts val="2700"/>
              <a:buFont typeface="Times New Roman"/>
              <a:buChar char="●"/>
            </a:pPr>
            <a:r>
              <a:rPr b="1" lang="es-MX" sz="2700">
                <a:solidFill>
                  <a:schemeClr val="dk1"/>
                </a:solidFill>
                <a:latin typeface="Times New Roman"/>
                <a:ea typeface="Times New Roman"/>
                <a:cs typeface="Times New Roman"/>
                <a:sym typeface="Times New Roman"/>
              </a:rPr>
              <a:t>Vasquez Barbosa, Erick Percy</a:t>
            </a:r>
            <a:endParaRPr b="1" sz="2700">
              <a:solidFill>
                <a:schemeClr val="dk1"/>
              </a:solidFill>
              <a:latin typeface="Times New Roman"/>
              <a:ea typeface="Times New Roman"/>
              <a:cs typeface="Times New Roman"/>
              <a:sym typeface="Times New Roman"/>
            </a:endParaRPr>
          </a:p>
          <a:p>
            <a:pPr indent="-400050" lvl="0" marL="914400" rtl="0" algn="l">
              <a:spcBef>
                <a:spcPts val="0"/>
              </a:spcBef>
              <a:spcAft>
                <a:spcPts val="0"/>
              </a:spcAft>
              <a:buClr>
                <a:schemeClr val="dk1"/>
              </a:buClr>
              <a:buSzPts val="2700"/>
              <a:buFont typeface="Times New Roman"/>
              <a:buChar char="●"/>
            </a:pPr>
            <a:r>
              <a:rPr b="1" lang="es-MX" sz="2700">
                <a:solidFill>
                  <a:schemeClr val="dk1"/>
                </a:solidFill>
                <a:latin typeface="Times New Roman"/>
                <a:ea typeface="Times New Roman"/>
                <a:cs typeface="Times New Roman"/>
                <a:sym typeface="Times New Roman"/>
              </a:rPr>
              <a:t>Vilchez Bustamante, Erik Marcel</a:t>
            </a:r>
            <a:endParaRPr b="1" sz="2700">
              <a:solidFill>
                <a:schemeClr val="dk1"/>
              </a:solidFill>
              <a:latin typeface="Times New Roman"/>
              <a:ea typeface="Times New Roman"/>
              <a:cs typeface="Times New Roman"/>
              <a:sym typeface="Times New Roman"/>
            </a:endParaRPr>
          </a:p>
        </p:txBody>
      </p:sp>
      <p:sp>
        <p:nvSpPr>
          <p:cNvPr id="96" name="Google Shape;96;p1"/>
          <p:cNvSpPr txBox="1"/>
          <p:nvPr/>
        </p:nvSpPr>
        <p:spPr>
          <a:xfrm>
            <a:off x="632146" y="6959270"/>
            <a:ext cx="19824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dk1"/>
                </a:solidFill>
                <a:latin typeface="Times New Roman"/>
                <a:ea typeface="Times New Roman"/>
                <a:cs typeface="Times New Roman"/>
                <a:sym typeface="Times New Roman"/>
              </a:rPr>
              <a:t>Presented by:</a:t>
            </a:r>
            <a:endParaRPr/>
          </a:p>
        </p:txBody>
      </p:sp>
      <p:sp>
        <p:nvSpPr>
          <p:cNvPr id="97" name="Google Shape;97;p1"/>
          <p:cNvSpPr txBox="1"/>
          <p:nvPr/>
        </p:nvSpPr>
        <p:spPr>
          <a:xfrm>
            <a:off x="12644450" y="7125900"/>
            <a:ext cx="43398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300">
                <a:solidFill>
                  <a:schemeClr val="dk1"/>
                </a:solidFill>
                <a:highlight>
                  <a:schemeClr val="lt1"/>
                </a:highlight>
                <a:latin typeface="Times New Roman"/>
                <a:ea typeface="Times New Roman"/>
                <a:cs typeface="Times New Roman"/>
                <a:sym typeface="Times New Roman"/>
              </a:rPr>
              <a:t>PRODUCCIÓN</a:t>
            </a:r>
            <a:r>
              <a:rPr lang="es-MX" sz="2300">
                <a:solidFill>
                  <a:schemeClr val="dk1"/>
                </a:solidFill>
                <a:highlight>
                  <a:schemeClr val="lt1"/>
                </a:highlight>
                <a:latin typeface="Times New Roman"/>
                <a:ea typeface="Times New Roman"/>
                <a:cs typeface="Times New Roman"/>
                <a:sym typeface="Times New Roman"/>
              </a:rPr>
              <a:t> Y TECNOLOGÍA DE SEMILLAS</a:t>
            </a:r>
            <a:endParaRPr b="1" sz="4600">
              <a:solidFill>
                <a:schemeClr val="dk1"/>
              </a:solidFill>
              <a:highlight>
                <a:schemeClr val="lt1"/>
              </a:highlight>
              <a:latin typeface="Times New Roman"/>
              <a:ea typeface="Times New Roman"/>
              <a:cs typeface="Times New Roman"/>
              <a:sym typeface="Times New Roman"/>
            </a:endParaRPr>
          </a:p>
        </p:txBody>
      </p:sp>
      <p:sp>
        <p:nvSpPr>
          <p:cNvPr id="98" name="Google Shape;98;p1"/>
          <p:cNvSpPr txBox="1"/>
          <p:nvPr/>
        </p:nvSpPr>
        <p:spPr>
          <a:xfrm>
            <a:off x="1293400" y="5055275"/>
            <a:ext cx="15189900" cy="16086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Clr>
                <a:schemeClr val="dk1"/>
              </a:buClr>
              <a:buSzPts val="1100"/>
              <a:buFont typeface="Arial"/>
              <a:buNone/>
            </a:pPr>
            <a:r>
              <a:rPr b="1" lang="es-MX" sz="3700">
                <a:solidFill>
                  <a:schemeClr val="lt1"/>
                </a:solidFill>
                <a:latin typeface="Times New Roman"/>
                <a:ea typeface="Times New Roman"/>
                <a:cs typeface="Times New Roman"/>
                <a:sym typeface="Times New Roman"/>
              </a:rPr>
              <a:t>Efecto de la exposición a radiación ultravioleta (UV-C) sobre la imbibición y germinación de semillas de espinaca </a:t>
            </a:r>
            <a:r>
              <a:rPr b="1" i="1" lang="es-MX" sz="3700">
                <a:solidFill>
                  <a:schemeClr val="lt1"/>
                </a:solidFill>
                <a:latin typeface="Times New Roman"/>
                <a:ea typeface="Times New Roman"/>
                <a:cs typeface="Times New Roman"/>
                <a:sym typeface="Times New Roman"/>
              </a:rPr>
              <a:t>(Spinacia oleracea)</a:t>
            </a:r>
            <a:endParaRPr b="1" sz="5700">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367831cafa3_1_6"/>
          <p:cNvSpPr txBox="1"/>
          <p:nvPr/>
        </p:nvSpPr>
        <p:spPr>
          <a:xfrm>
            <a:off x="782050" y="1173100"/>
            <a:ext cx="9912300" cy="7080600"/>
          </a:xfrm>
          <a:prstGeom prst="rect">
            <a:avLst/>
          </a:prstGeom>
          <a:noFill/>
          <a:ln>
            <a:noFill/>
          </a:ln>
        </p:spPr>
        <p:txBody>
          <a:bodyPr anchorCtr="0" anchor="t" bIns="91425" lIns="91425" spcFirstLastPara="1" rIns="91425" wrap="square" tIns="91425">
            <a:spAutoFit/>
          </a:bodyPr>
          <a:lstStyle/>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Se espera que las semillas de espinaca tratadas con UV-C muestren mayor porcentaje y rapidez de germinación.</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Los datos sugieren un efecto dosis-dependiente, exposiciones cortas-moderadas aportan beneficios. Por ello, se concluiría que existe un umbral óptimo de irradiación para espinaca (tal vez similar a los 20–30 min efectivos en especias o menos tiempo dada la morfología de la semilla)</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Si el tratamiento UV-C resulta efectivo en espinaca, permitiría a productores mejorar el vigor de germinación y la uniformidad del cultivo. Se anticipa que se obtendría mayor uniformidad de plántulas y menor incidencia de enfermedades </a:t>
            </a:r>
            <a:endParaRPr sz="2800">
              <a:solidFill>
                <a:schemeClr val="dk1"/>
              </a:solidFill>
              <a:latin typeface="Times New Roman"/>
              <a:ea typeface="Times New Roman"/>
              <a:cs typeface="Times New Roman"/>
              <a:sym typeface="Times New Roman"/>
            </a:endParaRPr>
          </a:p>
        </p:txBody>
      </p:sp>
      <p:sp>
        <p:nvSpPr>
          <p:cNvPr id="199" name="Google Shape;199;g367831cafa3_1_6"/>
          <p:cNvSpPr txBox="1"/>
          <p:nvPr/>
        </p:nvSpPr>
        <p:spPr>
          <a:xfrm>
            <a:off x="782050" y="182475"/>
            <a:ext cx="10525500" cy="67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s-MX" sz="3200">
                <a:solidFill>
                  <a:schemeClr val="dk1"/>
                </a:solidFill>
                <a:latin typeface="Times New Roman"/>
                <a:ea typeface="Times New Roman"/>
                <a:cs typeface="Times New Roman"/>
                <a:sym typeface="Times New Roman"/>
              </a:rPr>
              <a:t>POSIBLES CONCLUSIONES</a:t>
            </a:r>
            <a:endParaRPr b="1" sz="3200">
              <a:solidFill>
                <a:schemeClr val="dk1"/>
              </a:solidFill>
              <a:latin typeface="Times New Roman"/>
              <a:ea typeface="Times New Roman"/>
              <a:cs typeface="Times New Roman"/>
              <a:sym typeface="Times New Roman"/>
            </a:endParaRPr>
          </a:p>
        </p:txBody>
      </p:sp>
      <p:grpSp>
        <p:nvGrpSpPr>
          <p:cNvPr id="200" name="Google Shape;200;g367831cafa3_1_6"/>
          <p:cNvGrpSpPr/>
          <p:nvPr/>
        </p:nvGrpSpPr>
        <p:grpSpPr>
          <a:xfrm>
            <a:off x="0" y="9637770"/>
            <a:ext cx="18288000" cy="649224"/>
            <a:chOff x="0" y="6425184"/>
            <a:chExt cx="12192000" cy="432816"/>
          </a:xfrm>
        </p:grpSpPr>
        <p:pic>
          <p:nvPicPr>
            <p:cNvPr id="201" name="Google Shape;201;g367831cafa3_1_6"/>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02" name="Google Shape;202;g367831cafa3_1_6"/>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9</a:t>
              </a:r>
              <a:endParaRPr b="1" sz="2400">
                <a:solidFill>
                  <a:schemeClr val="lt1"/>
                </a:solidFill>
                <a:latin typeface="Georgia"/>
                <a:ea typeface="Georgia"/>
                <a:cs typeface="Georgia"/>
                <a:sym typeface="Georgia"/>
              </a:endParaRPr>
            </a:p>
          </p:txBody>
        </p:sp>
      </p:grpSp>
      <p:pic>
        <p:nvPicPr>
          <p:cNvPr id="203" name="Google Shape;203;g367831cafa3_1_6"/>
          <p:cNvPicPr preferRelativeResize="0"/>
          <p:nvPr/>
        </p:nvPicPr>
        <p:blipFill>
          <a:blip r:embed="rId4">
            <a:alphaModFix/>
          </a:blip>
          <a:stretch>
            <a:fillRect/>
          </a:stretch>
        </p:blipFill>
        <p:spPr>
          <a:xfrm>
            <a:off x="10972800" y="1886975"/>
            <a:ext cx="6719499" cy="50396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3677fb2739e_0_81"/>
          <p:cNvSpPr txBox="1"/>
          <p:nvPr>
            <p:ph type="title"/>
          </p:nvPr>
        </p:nvSpPr>
        <p:spPr>
          <a:xfrm>
            <a:off x="457200" y="274638"/>
            <a:ext cx="8229600" cy="11430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None/>
            </a:pPr>
            <a:r>
              <a:rPr lang="es-MX"/>
              <a:t>Referencias Bibliograficas</a:t>
            </a:r>
            <a:endParaRPr/>
          </a:p>
        </p:txBody>
      </p:sp>
      <p:sp>
        <p:nvSpPr>
          <p:cNvPr id="210" name="Google Shape;210;g3677fb2739e_0_81"/>
          <p:cNvSpPr txBox="1"/>
          <p:nvPr>
            <p:ph idx="1" type="body"/>
          </p:nvPr>
        </p:nvSpPr>
        <p:spPr>
          <a:xfrm>
            <a:off x="457200" y="1600200"/>
            <a:ext cx="16386900" cy="5893200"/>
          </a:xfrm>
          <a:prstGeom prst="rect">
            <a:avLst/>
          </a:prstGeom>
        </p:spPr>
        <p:txBody>
          <a:bodyPr anchorCtr="0" anchor="t" bIns="45700" lIns="91425" spcFirstLastPara="1" rIns="91425" wrap="square" tIns="45700">
            <a:noAutofit/>
          </a:bodyPr>
          <a:lstStyle/>
          <a:p>
            <a:pPr indent="-406400" lvl="0" marL="457200" rtl="0" algn="just">
              <a:lnSpc>
                <a:spcPct val="150000"/>
              </a:lnSpc>
              <a:spcBef>
                <a:spcPts val="1200"/>
              </a:spcBef>
              <a:spcAft>
                <a:spcPts val="0"/>
              </a:spcAft>
              <a:buSzPts val="2800"/>
              <a:buChar char="-"/>
            </a:pPr>
            <a:r>
              <a:rPr i="1" lang="es-MX" sz="2200">
                <a:uFill>
                  <a:noFill/>
                </a:uFill>
                <a:latin typeface="Times New Roman"/>
                <a:ea typeface="Times New Roman"/>
                <a:cs typeface="Times New Roman"/>
                <a:sym typeface="Times New Roman"/>
                <a:hlinkClick r:id="rId3"/>
              </a:rPr>
              <a:t>Kamel, R. M., El-kholy, M. M., Tolba, N. M., Amer, A., Eltarawy, A. M., &amp; Ali, L. M. (2022). Influence of germicidal ultraviolet radiation UV-C on the quality of Apiaceae spices seeds. Chemical and Biological Technologies in Agriculture, 9(1), 89. https://doi.org/10.1186/s40538-022-00358-4</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uFill>
                  <a:noFill/>
                </a:uFill>
                <a:latin typeface="Times New Roman"/>
                <a:ea typeface="Times New Roman"/>
                <a:cs typeface="Times New Roman"/>
                <a:sym typeface="Times New Roman"/>
                <a:hlinkClick r:id="rId4"/>
              </a:rPr>
              <a:t>Mutum, B., Bera, K., Chaudhury, K. M., &amp; Dutta, P. (2024). Impact of Priming with UV Radiation on Seed Germination and Seedling Growth of Chakhao Rice Cultivar. International Journal of Plant &amp; Soil Science, 36(2), 63-70. https://doi.org/10.9734/ijpss/2024/v36i24364</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uFill>
                  <a:noFill/>
                </a:uFill>
                <a:latin typeface="Times New Roman"/>
                <a:ea typeface="Times New Roman"/>
                <a:cs typeface="Times New Roman"/>
                <a:sym typeface="Times New Roman"/>
                <a:hlinkClick r:id="rId5"/>
              </a:rPr>
              <a:t>Palacio, J. A., Cadavid, B. E., &amp; Quintero, E. G. (2024). Evaluating the Impact of UVC Exposure on Forage Maize Seeds under Hydroponic Condition. Indian Journal Of Agricultural Research, Of. https://doi.org/10.18805/IJARe.AF-816</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uFill>
                  <a:noFill/>
                </a:uFill>
                <a:latin typeface="Times New Roman"/>
                <a:ea typeface="Times New Roman"/>
                <a:cs typeface="Times New Roman"/>
                <a:sym typeface="Times New Roman"/>
                <a:hlinkClick r:id="rId6"/>
              </a:rPr>
              <a:t>Puntel, R. T., Stefanello ,Raquel, Jesus da Silva Garcia ,Wagner, &amp; and Strazzabosco Dorneles, L. (2024). Aluminum and UV-C light on seed germination and initial growth of white oats. Journal of Toxicology and Environmental Health, Part A, 87(24), 989-998. https://doi.org/10.1080/15287394.2024.2405720</a:t>
            </a:r>
            <a:endParaRPr i="1" sz="2200">
              <a:latin typeface="Times New Roman"/>
              <a:ea typeface="Times New Roman"/>
              <a:cs typeface="Times New Roman"/>
              <a:sym typeface="Times New Roman"/>
            </a:endParaRPr>
          </a:p>
          <a:p>
            <a:pPr indent="-342900" lvl="0" marL="457200" rtl="0" algn="l">
              <a:spcBef>
                <a:spcPts val="0"/>
              </a:spcBef>
              <a:spcAft>
                <a:spcPts val="0"/>
              </a:spcAft>
              <a:buSzPts val="1800"/>
              <a:buChar char="-"/>
            </a:pPr>
            <a:r>
              <a:t/>
            </a:r>
            <a:endParaRPr/>
          </a:p>
        </p:txBody>
      </p:sp>
      <p:grpSp>
        <p:nvGrpSpPr>
          <p:cNvPr id="211" name="Google Shape;211;g3677fb2739e_0_81"/>
          <p:cNvGrpSpPr/>
          <p:nvPr/>
        </p:nvGrpSpPr>
        <p:grpSpPr>
          <a:xfrm>
            <a:off x="0" y="9637770"/>
            <a:ext cx="18288000" cy="649224"/>
            <a:chOff x="0" y="6425184"/>
            <a:chExt cx="12192000" cy="432816"/>
          </a:xfrm>
        </p:grpSpPr>
        <p:pic>
          <p:nvPicPr>
            <p:cNvPr id="212" name="Google Shape;212;g3677fb2739e_0_81"/>
            <p:cNvPicPr preferRelativeResize="0"/>
            <p:nvPr/>
          </p:nvPicPr>
          <p:blipFill rotWithShape="1">
            <a:blip r:embed="rId7">
              <a:alphaModFix/>
            </a:blip>
            <a:srcRect b="0" l="0" r="0" t="0"/>
            <a:stretch/>
          </p:blipFill>
          <p:spPr>
            <a:xfrm>
              <a:off x="0" y="6425184"/>
              <a:ext cx="12192000" cy="432816"/>
            </a:xfrm>
            <a:prstGeom prst="rect">
              <a:avLst/>
            </a:prstGeom>
            <a:noFill/>
            <a:ln>
              <a:noFill/>
            </a:ln>
          </p:spPr>
        </p:pic>
        <p:sp>
          <p:nvSpPr>
            <p:cNvPr id="213" name="Google Shape;213;g3677fb2739e_0_81"/>
            <p:cNvSpPr txBox="1"/>
            <p:nvPr/>
          </p:nvSpPr>
          <p:spPr>
            <a:xfrm>
              <a:off x="117900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10</a:t>
              </a:r>
              <a:endParaRPr b="1" sz="2400">
                <a:solidFill>
                  <a:schemeClr val="lt1"/>
                </a:solidFill>
                <a:latin typeface="Georgia"/>
                <a:ea typeface="Georgia"/>
                <a:cs typeface="Georgia"/>
                <a:sym typeface="Georgia"/>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g3677fb2739e_0_1"/>
          <p:cNvSpPr txBox="1"/>
          <p:nvPr/>
        </p:nvSpPr>
        <p:spPr>
          <a:xfrm>
            <a:off x="7882650" y="152400"/>
            <a:ext cx="4083300" cy="67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400"/>
              </a:spcBef>
              <a:spcAft>
                <a:spcPts val="400"/>
              </a:spcAft>
              <a:buNone/>
            </a:pPr>
            <a:r>
              <a:rPr b="1" lang="es-MX" sz="3200">
                <a:solidFill>
                  <a:schemeClr val="dk1"/>
                </a:solidFill>
                <a:latin typeface="Times New Roman"/>
                <a:ea typeface="Times New Roman"/>
                <a:cs typeface="Times New Roman"/>
                <a:sym typeface="Times New Roman"/>
              </a:rPr>
              <a:t>INTRODUCCIÓN</a:t>
            </a:r>
            <a:endParaRPr sz="3200">
              <a:solidFill>
                <a:srgbClr val="434343"/>
              </a:solidFill>
              <a:latin typeface="Times New Roman"/>
              <a:ea typeface="Times New Roman"/>
              <a:cs typeface="Times New Roman"/>
              <a:sym typeface="Times New Roman"/>
            </a:endParaRPr>
          </a:p>
        </p:txBody>
      </p:sp>
      <p:sp>
        <p:nvSpPr>
          <p:cNvPr id="105" name="Google Shape;105;g3677fb2739e_0_1"/>
          <p:cNvSpPr txBox="1"/>
          <p:nvPr/>
        </p:nvSpPr>
        <p:spPr>
          <a:xfrm>
            <a:off x="393025" y="1355550"/>
            <a:ext cx="10104600" cy="67419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 Este aumento en la radiación ultravioleta (UV) representa un nuevo factor de estrés para las semillas, que durante la siembra o el almacenamiento pueden quedar expuestas brevemente a estos niveles de radiación .</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Dicha exposición podría afectar procesos fisiológicos clave como la imbibición, etapa inicial esencial para una germinación eficiente. </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rPr lang="es-MX" sz="2800">
                <a:solidFill>
                  <a:schemeClr val="dk1"/>
                </a:solidFill>
                <a:latin typeface="Times New Roman"/>
                <a:ea typeface="Times New Roman"/>
                <a:cs typeface="Times New Roman"/>
                <a:sym typeface="Times New Roman"/>
              </a:rPr>
              <a:t>Este experimento busca evaluar, en condiciones controladas, los efectos de la radiación UV-C sobre la imbibición y germinación de semillas, como modelo de lo que podría ocurrir bajo escenarios de alta radiación asociados al cambio climático </a:t>
            </a:r>
            <a:r>
              <a:rPr lang="es-MX" sz="2800">
                <a:solidFill>
                  <a:srgbClr val="FFFFFF">
                    <a:alpha val="0"/>
                  </a:srgbClr>
                </a:solidFill>
                <a:uFill>
                  <a:noFill/>
                </a:uFill>
                <a:latin typeface="Times New Roman"/>
                <a:ea typeface="Times New Roman"/>
                <a:cs typeface="Times New Roman"/>
                <a:sym typeface="Times New Roman"/>
                <a:hlinkClick r:id="rId3">
                  <a:extLst>
                    <a:ext uri="{A12FA001-AC4F-418D-AE19-62706E023703}">
                      <ahyp:hlinkClr val="tx"/>
                    </a:ext>
                  </a:extLst>
                </a:hlinkClick>
              </a:rPr>
              <a:t>(Pala</a:t>
            </a:r>
            <a:r>
              <a:rPr lang="es-MX" sz="1200">
                <a:solidFill>
                  <a:srgbClr val="FFFFFF">
                    <a:alpha val="0"/>
                  </a:srgbClr>
                </a:solidFill>
                <a:uFill>
                  <a:noFill/>
                </a:uFill>
                <a:latin typeface="Times New Roman"/>
                <a:ea typeface="Times New Roman"/>
                <a:cs typeface="Times New Roman"/>
                <a:sym typeface="Times New Roman"/>
                <a:hlinkClick r:id="rId4">
                  <a:extLst>
                    <a:ext uri="{A12FA001-AC4F-418D-AE19-62706E023703}">
                      <ahyp:hlinkClr val="tx"/>
                    </a:ext>
                  </a:extLst>
                </a:hlinkClick>
              </a:rPr>
              <a:t>cio et al., 2024)</a:t>
            </a:r>
            <a:r>
              <a:rPr lang="es-MX" sz="1200">
                <a:solidFill>
                  <a:schemeClr val="dk1"/>
                </a:solidFill>
                <a:latin typeface="Times New Roman"/>
                <a:ea typeface="Times New Roman"/>
                <a:cs typeface="Times New Roman"/>
                <a:sym typeface="Times New Roman"/>
              </a:rPr>
              <a:t>.</a:t>
            </a:r>
            <a:r>
              <a:rPr lang="es-MX" sz="2800">
                <a:solidFill>
                  <a:srgbClr val="FFFFFF">
                    <a:alpha val="0"/>
                  </a:srgbClr>
                </a:solidFill>
                <a:uFill>
                  <a:noFill/>
                </a:uFill>
                <a:latin typeface="Times New Roman"/>
                <a:ea typeface="Times New Roman"/>
                <a:cs typeface="Times New Roman"/>
                <a:sym typeface="Times New Roman"/>
                <a:hlinkClick r:id="rId5">
                  <a:extLst>
                    <a:ext uri="{A12FA001-AC4F-418D-AE19-62706E023703}">
                      <ahyp:hlinkClr val="tx"/>
                    </a:ext>
                  </a:extLst>
                </a:hlinkClick>
              </a:rPr>
              <a:t>P</a:t>
            </a:r>
            <a:r>
              <a:rPr lang="es-MX" sz="1200">
                <a:solidFill>
                  <a:srgbClr val="FFFFFF">
                    <a:alpha val="0"/>
                  </a:srgbClr>
                </a:solidFill>
                <a:uFill>
                  <a:noFill/>
                </a:uFill>
                <a:latin typeface="Times New Roman"/>
                <a:ea typeface="Times New Roman"/>
                <a:cs typeface="Times New Roman"/>
                <a:sym typeface="Times New Roman"/>
                <a:hlinkClick r:id="rId6">
                  <a:extLst>
                    <a:ext uri="{A12FA001-AC4F-418D-AE19-62706E023703}">
                      <ahyp:hlinkClr val="tx"/>
                    </a:ext>
                  </a:extLst>
                </a:hlinkClick>
              </a:rPr>
              <a:t>untel et al., 2024)</a:t>
            </a:r>
            <a:r>
              <a:rPr lang="es-MX"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pic>
        <p:nvPicPr>
          <p:cNvPr id="106" name="Google Shape;106;g3677fb2739e_0_1"/>
          <p:cNvPicPr preferRelativeResize="0"/>
          <p:nvPr/>
        </p:nvPicPr>
        <p:blipFill rotWithShape="1">
          <a:blip r:embed="rId7">
            <a:alphaModFix/>
          </a:blip>
          <a:srcRect b="0" l="0" r="0" t="22744"/>
          <a:stretch/>
        </p:blipFill>
        <p:spPr>
          <a:xfrm>
            <a:off x="10825150" y="1355550"/>
            <a:ext cx="7556600" cy="4003250"/>
          </a:xfrm>
          <a:prstGeom prst="rect">
            <a:avLst/>
          </a:prstGeom>
          <a:noFill/>
          <a:ln>
            <a:noFill/>
          </a:ln>
        </p:spPr>
      </p:pic>
      <p:grpSp>
        <p:nvGrpSpPr>
          <p:cNvPr id="107" name="Google Shape;107;g3677fb2739e_0_1"/>
          <p:cNvGrpSpPr/>
          <p:nvPr/>
        </p:nvGrpSpPr>
        <p:grpSpPr>
          <a:xfrm>
            <a:off x="0" y="9637770"/>
            <a:ext cx="18288000" cy="649224"/>
            <a:chOff x="0" y="6425184"/>
            <a:chExt cx="12192000" cy="432816"/>
          </a:xfrm>
        </p:grpSpPr>
        <p:pic>
          <p:nvPicPr>
            <p:cNvPr id="108" name="Google Shape;108;g3677fb2739e_0_1"/>
            <p:cNvPicPr preferRelativeResize="0"/>
            <p:nvPr/>
          </p:nvPicPr>
          <p:blipFill rotWithShape="1">
            <a:blip r:embed="rId8">
              <a:alphaModFix/>
            </a:blip>
            <a:srcRect b="0" l="0" r="0" t="0"/>
            <a:stretch/>
          </p:blipFill>
          <p:spPr>
            <a:xfrm>
              <a:off x="0" y="6425184"/>
              <a:ext cx="12192000" cy="432816"/>
            </a:xfrm>
            <a:prstGeom prst="rect">
              <a:avLst/>
            </a:prstGeom>
            <a:noFill/>
            <a:ln>
              <a:noFill/>
            </a:ln>
          </p:spPr>
        </p:pic>
        <p:sp>
          <p:nvSpPr>
            <p:cNvPr id="109" name="Google Shape;109;g3677fb2739e_0_1"/>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2</a:t>
              </a:r>
              <a:endParaRPr b="1" sz="2400">
                <a:solidFill>
                  <a:schemeClr val="lt1"/>
                </a:solidFill>
                <a:latin typeface="Georgia"/>
                <a:ea typeface="Georgia"/>
                <a:cs typeface="Georgia"/>
                <a:sym typeface="Georgia"/>
              </a:endParaRPr>
            </a:p>
          </p:txBody>
        </p:sp>
      </p:grpSp>
      <p:pic>
        <p:nvPicPr>
          <p:cNvPr id="110" name="Google Shape;110;g3677fb2739e_0_1"/>
          <p:cNvPicPr preferRelativeResize="0"/>
          <p:nvPr/>
        </p:nvPicPr>
        <p:blipFill>
          <a:blip r:embed="rId9">
            <a:alphaModFix/>
          </a:blip>
          <a:stretch>
            <a:fillRect/>
          </a:stretch>
        </p:blipFill>
        <p:spPr>
          <a:xfrm>
            <a:off x="12344400" y="4206750"/>
            <a:ext cx="4376246" cy="437624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g3677fb2739e_0_16"/>
          <p:cNvSpPr txBox="1"/>
          <p:nvPr/>
        </p:nvSpPr>
        <p:spPr>
          <a:xfrm>
            <a:off x="812125" y="1233250"/>
            <a:ext cx="9324600" cy="7419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b="1" lang="es-MX" sz="3000">
                <a:solidFill>
                  <a:schemeClr val="dk1"/>
                </a:solidFill>
                <a:latin typeface="Times New Roman"/>
                <a:ea typeface="Times New Roman"/>
                <a:cs typeface="Times New Roman"/>
                <a:sym typeface="Times New Roman"/>
              </a:rPr>
              <a:t>Objetivo general:</a:t>
            </a:r>
            <a:endParaRPr b="1" sz="30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Determinar la germinación e imbibición de espinaca (</a:t>
            </a:r>
            <a:r>
              <a:rPr i="1" lang="es-MX" sz="2800">
                <a:solidFill>
                  <a:schemeClr val="dk1"/>
                </a:solidFill>
                <a:latin typeface="Times New Roman"/>
                <a:ea typeface="Times New Roman"/>
                <a:cs typeface="Times New Roman"/>
                <a:sym typeface="Times New Roman"/>
              </a:rPr>
              <a:t>Spinacia oleracea) </a:t>
            </a:r>
            <a:r>
              <a:rPr lang="es-MX" sz="2800">
                <a:solidFill>
                  <a:schemeClr val="dk1"/>
                </a:solidFill>
                <a:latin typeface="Times New Roman"/>
                <a:ea typeface="Times New Roman"/>
                <a:cs typeface="Times New Roman"/>
                <a:sym typeface="Times New Roman"/>
              </a:rPr>
              <a:t>expuestas a luz UV.</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3000">
                <a:solidFill>
                  <a:schemeClr val="dk1"/>
                </a:solidFill>
                <a:latin typeface="Times New Roman"/>
                <a:ea typeface="Times New Roman"/>
                <a:cs typeface="Times New Roman"/>
                <a:sym typeface="Times New Roman"/>
              </a:rPr>
              <a:t>Objetivos específicos:</a:t>
            </a:r>
            <a:endParaRPr sz="2800">
              <a:solidFill>
                <a:srgbClr val="666666"/>
              </a:solidFill>
              <a:latin typeface="Times New Roman"/>
              <a:ea typeface="Times New Roman"/>
              <a:cs typeface="Times New Roman"/>
              <a:sym typeface="Times New Roman"/>
            </a:endParaRPr>
          </a:p>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Analizar el porcentaje de germinación de semillas de espinaca expuestas a radiación UV.</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Determinar el índice de sincronización de la germinación de semillas de espinaca expuestas a radiación UV.</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Comparar el tiempo medio de germinación de semillas de espinaca según el tiempo de exposición a radiación UV</a:t>
            </a:r>
            <a:r>
              <a:rPr lang="es-MX" sz="1200">
                <a:solidFill>
                  <a:schemeClr val="dk1"/>
                </a:solidFill>
                <a:latin typeface="Times New Roman"/>
                <a:ea typeface="Times New Roman"/>
                <a:cs typeface="Times New Roman"/>
                <a:sym typeface="Times New Roman"/>
              </a:rPr>
              <a:t>.</a:t>
            </a:r>
            <a:br>
              <a:rPr lang="es-MX" sz="1200">
                <a:solidFill>
                  <a:schemeClr val="dk1"/>
                </a:solidFill>
                <a:latin typeface="Times New Roman"/>
                <a:ea typeface="Times New Roman"/>
                <a:cs typeface="Times New Roman"/>
                <a:sym typeface="Times New Roman"/>
              </a:rPr>
            </a:br>
            <a:endParaRPr/>
          </a:p>
        </p:txBody>
      </p:sp>
      <p:grpSp>
        <p:nvGrpSpPr>
          <p:cNvPr id="117" name="Google Shape;117;g3677fb2739e_0_16"/>
          <p:cNvGrpSpPr/>
          <p:nvPr/>
        </p:nvGrpSpPr>
        <p:grpSpPr>
          <a:xfrm>
            <a:off x="0" y="9637770"/>
            <a:ext cx="18288000" cy="649224"/>
            <a:chOff x="0" y="6425184"/>
            <a:chExt cx="12192000" cy="432816"/>
          </a:xfrm>
        </p:grpSpPr>
        <p:pic>
          <p:nvPicPr>
            <p:cNvPr id="118" name="Google Shape;118;g3677fb2739e_0_16"/>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19" name="Google Shape;119;g3677fb2739e_0_16"/>
            <p:cNvSpPr txBox="1"/>
            <p:nvPr/>
          </p:nvSpPr>
          <p:spPr>
            <a:xfrm>
              <a:off x="117392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3</a:t>
              </a:r>
              <a:endParaRPr b="1" sz="2400">
                <a:solidFill>
                  <a:schemeClr val="lt1"/>
                </a:solidFill>
                <a:latin typeface="Georgia"/>
                <a:ea typeface="Georgia"/>
                <a:cs typeface="Georgia"/>
                <a:sym typeface="Georgia"/>
              </a:endParaRPr>
            </a:p>
          </p:txBody>
        </p:sp>
      </p:grpSp>
      <p:pic>
        <p:nvPicPr>
          <p:cNvPr id="120" name="Google Shape;120;g3677fb2739e_0_16"/>
          <p:cNvPicPr preferRelativeResize="0"/>
          <p:nvPr/>
        </p:nvPicPr>
        <p:blipFill>
          <a:blip r:embed="rId4">
            <a:alphaModFix/>
          </a:blip>
          <a:stretch>
            <a:fillRect/>
          </a:stretch>
        </p:blipFill>
        <p:spPr>
          <a:xfrm>
            <a:off x="11104550" y="4734488"/>
            <a:ext cx="6627150" cy="3727775"/>
          </a:xfrm>
          <a:prstGeom prst="rect">
            <a:avLst/>
          </a:prstGeom>
          <a:noFill/>
          <a:ln>
            <a:noFill/>
          </a:ln>
        </p:spPr>
      </p:pic>
      <p:sp>
        <p:nvSpPr>
          <p:cNvPr id="121" name="Google Shape;121;g3677fb2739e_0_16"/>
          <p:cNvSpPr txBox="1"/>
          <p:nvPr/>
        </p:nvSpPr>
        <p:spPr>
          <a:xfrm>
            <a:off x="812125" y="391025"/>
            <a:ext cx="7128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3200">
                <a:solidFill>
                  <a:schemeClr val="dk1"/>
                </a:solidFill>
                <a:latin typeface="Times New Roman"/>
                <a:ea typeface="Times New Roman"/>
                <a:cs typeface="Times New Roman"/>
                <a:sym typeface="Times New Roman"/>
              </a:rPr>
              <a:t>OBJETIVOS</a:t>
            </a:r>
            <a:endParaRPr b="1" sz="3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g36780f4de38_0_0"/>
          <p:cNvSpPr txBox="1"/>
          <p:nvPr/>
        </p:nvSpPr>
        <p:spPr>
          <a:xfrm>
            <a:off x="812125" y="1152350"/>
            <a:ext cx="9324600" cy="8373300"/>
          </a:xfrm>
          <a:prstGeom prst="rect">
            <a:avLst/>
          </a:prstGeom>
          <a:noFill/>
          <a:ln>
            <a:noFill/>
          </a:ln>
        </p:spPr>
        <p:txBody>
          <a:bodyPr anchorCtr="0" anchor="t" bIns="91425" lIns="91425" spcFirstLastPara="1" rIns="91425" wrap="square" tIns="91425">
            <a:spAutoFit/>
          </a:bodyPr>
          <a:lstStyle/>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En semillas, dosis bajas de UV-C pueden actuar como un “priming” físico, estimulando procesos fisiológicos, (Palacio et al., 2024; Kamel et al., 2022).</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En maíz forrajero bajo hidroponía, semillas irradiadas con UV-C (254 nm, ~10 min) generaron plántulas significativamente más altas (+3 cm) que el control, sin afectar el contenido proteico (</a:t>
            </a:r>
            <a:r>
              <a:rPr lang="es-MX" sz="2800">
                <a:solidFill>
                  <a:schemeClr val="dk1"/>
                </a:solidFill>
                <a:latin typeface="Times New Roman"/>
                <a:ea typeface="Times New Roman"/>
                <a:cs typeface="Times New Roman"/>
                <a:sym typeface="Times New Roman"/>
              </a:rPr>
              <a:t>Palacio et al., 2024</a:t>
            </a:r>
            <a:r>
              <a:rPr lang="es-MX"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Asimismo, en semillas de anís, hinojo y comino en exposiciones de UV-C de ~25–30 min estimularon la germinación y la tasa de respiración (</a:t>
            </a:r>
            <a:r>
              <a:rPr lang="es-MX" sz="2800">
                <a:solidFill>
                  <a:schemeClr val="dk1"/>
                </a:solidFill>
                <a:latin typeface="Times New Roman"/>
                <a:ea typeface="Times New Roman"/>
                <a:cs typeface="Times New Roman"/>
                <a:sym typeface="Times New Roman"/>
              </a:rPr>
              <a:t>Kamel et al., 2022</a:t>
            </a:r>
            <a:r>
              <a:rPr lang="es-MX" sz="2800">
                <a:solidFill>
                  <a:schemeClr val="dk1"/>
                </a:solidFill>
                <a:latin typeface="Times New Roman"/>
                <a:ea typeface="Times New Roman"/>
                <a:cs typeface="Times New Roman"/>
                <a:sym typeface="Times New Roman"/>
              </a:rPr>
              <a:t>)</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En caso de espinaca (</a:t>
            </a:r>
            <a:r>
              <a:rPr i="1" lang="es-MX" sz="2800">
                <a:solidFill>
                  <a:schemeClr val="dk1"/>
                </a:solidFill>
                <a:latin typeface="Times New Roman"/>
                <a:ea typeface="Times New Roman"/>
                <a:cs typeface="Times New Roman"/>
                <a:sym typeface="Times New Roman"/>
              </a:rPr>
              <a:t>Spinacia oleracea</a:t>
            </a:r>
            <a:r>
              <a:rPr lang="es-MX" sz="2800">
                <a:solidFill>
                  <a:schemeClr val="dk1"/>
                </a:solidFill>
                <a:latin typeface="Times New Roman"/>
                <a:ea typeface="Times New Roman"/>
                <a:cs typeface="Times New Roman"/>
                <a:sym typeface="Times New Roman"/>
              </a:rPr>
              <a:t>) un tratamiento de UV-C controlado podría aumentar el porcentaje de germinación y vigor de las plántulas.</a:t>
            </a:r>
            <a:endParaRPr sz="2800">
              <a:solidFill>
                <a:schemeClr val="dk1"/>
              </a:solidFill>
              <a:latin typeface="Times New Roman"/>
              <a:ea typeface="Times New Roman"/>
              <a:cs typeface="Times New Roman"/>
              <a:sym typeface="Times New Roman"/>
            </a:endParaRPr>
          </a:p>
        </p:txBody>
      </p:sp>
      <p:grpSp>
        <p:nvGrpSpPr>
          <p:cNvPr id="128" name="Google Shape;128;g36780f4de38_0_0"/>
          <p:cNvGrpSpPr/>
          <p:nvPr/>
        </p:nvGrpSpPr>
        <p:grpSpPr>
          <a:xfrm>
            <a:off x="0" y="9637770"/>
            <a:ext cx="18288000" cy="649224"/>
            <a:chOff x="0" y="6425184"/>
            <a:chExt cx="12192000" cy="432816"/>
          </a:xfrm>
        </p:grpSpPr>
        <p:pic>
          <p:nvPicPr>
            <p:cNvPr id="129" name="Google Shape;129;g36780f4de38_0_0"/>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30" name="Google Shape;130;g36780f4de38_0_0"/>
            <p:cNvSpPr txBox="1"/>
            <p:nvPr/>
          </p:nvSpPr>
          <p:spPr>
            <a:xfrm>
              <a:off x="117392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4</a:t>
              </a:r>
              <a:endParaRPr b="1" sz="2400">
                <a:solidFill>
                  <a:schemeClr val="lt1"/>
                </a:solidFill>
                <a:latin typeface="Georgia"/>
                <a:ea typeface="Georgia"/>
                <a:cs typeface="Georgia"/>
                <a:sym typeface="Georgia"/>
              </a:endParaRPr>
            </a:p>
          </p:txBody>
        </p:sp>
      </p:grpSp>
      <p:sp>
        <p:nvSpPr>
          <p:cNvPr id="131" name="Google Shape;131;g36780f4de38_0_0"/>
          <p:cNvSpPr txBox="1"/>
          <p:nvPr/>
        </p:nvSpPr>
        <p:spPr>
          <a:xfrm>
            <a:off x="812125" y="391025"/>
            <a:ext cx="7128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MX" sz="3200">
                <a:solidFill>
                  <a:schemeClr val="dk1"/>
                </a:solidFill>
                <a:latin typeface="Times New Roman"/>
                <a:ea typeface="Times New Roman"/>
                <a:cs typeface="Times New Roman"/>
                <a:sym typeface="Times New Roman"/>
              </a:rPr>
              <a:t>JU</a:t>
            </a:r>
            <a:r>
              <a:rPr b="1" lang="es-MX" sz="3200">
                <a:solidFill>
                  <a:schemeClr val="dk1"/>
                </a:solidFill>
                <a:latin typeface="Times New Roman"/>
                <a:ea typeface="Times New Roman"/>
                <a:cs typeface="Times New Roman"/>
                <a:sym typeface="Times New Roman"/>
              </a:rPr>
              <a:t>STIFICACIÓN</a:t>
            </a:r>
            <a:endParaRPr b="1" sz="3200">
              <a:solidFill>
                <a:schemeClr val="dk1"/>
              </a:solidFill>
              <a:latin typeface="Times New Roman"/>
              <a:ea typeface="Times New Roman"/>
              <a:cs typeface="Times New Roman"/>
              <a:sym typeface="Times New Roman"/>
            </a:endParaRPr>
          </a:p>
        </p:txBody>
      </p:sp>
      <p:pic>
        <p:nvPicPr>
          <p:cNvPr id="132" name="Google Shape;132;g36780f4de38_0_0"/>
          <p:cNvPicPr preferRelativeResize="0"/>
          <p:nvPr/>
        </p:nvPicPr>
        <p:blipFill rotWithShape="1">
          <a:blip r:embed="rId4">
            <a:alphaModFix/>
          </a:blip>
          <a:srcRect b="0" l="2419" r="0" t="0"/>
          <a:stretch/>
        </p:blipFill>
        <p:spPr>
          <a:xfrm>
            <a:off x="10437125" y="2278400"/>
            <a:ext cx="6926600" cy="47353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3677fb2739e_0_27"/>
          <p:cNvSpPr txBox="1"/>
          <p:nvPr/>
        </p:nvSpPr>
        <p:spPr>
          <a:xfrm>
            <a:off x="992625" y="330875"/>
            <a:ext cx="11490300" cy="6305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400"/>
              </a:spcBef>
              <a:spcAft>
                <a:spcPts val="0"/>
              </a:spcAft>
              <a:buNone/>
            </a:pPr>
            <a:r>
              <a:rPr b="1" lang="es-MX" sz="3200">
                <a:solidFill>
                  <a:schemeClr val="dk1"/>
                </a:solidFill>
                <a:latin typeface="Times New Roman"/>
                <a:ea typeface="Times New Roman"/>
                <a:cs typeface="Times New Roman"/>
                <a:sym typeface="Times New Roman"/>
              </a:rPr>
              <a:t>MATERIALES Y EQUIPOS</a:t>
            </a:r>
            <a:endParaRPr b="1" sz="3200">
              <a:solidFill>
                <a:schemeClr val="dk1"/>
              </a:solidFill>
              <a:latin typeface="Times New Roman"/>
              <a:ea typeface="Times New Roman"/>
              <a:cs typeface="Times New Roman"/>
              <a:sym typeface="Times New Roman"/>
            </a:endParaRPr>
          </a:p>
          <a:p>
            <a:pPr indent="0" lvl="0" marL="0" rtl="0" algn="just">
              <a:lnSpc>
                <a:spcPct val="150000"/>
              </a:lnSpc>
              <a:spcBef>
                <a:spcPts val="1400"/>
              </a:spcBef>
              <a:spcAft>
                <a:spcPts val="0"/>
              </a:spcAft>
              <a:buNone/>
            </a:pPr>
            <a:r>
              <a:t/>
            </a:r>
            <a:endParaRPr b="1" sz="3200">
              <a:solidFill>
                <a:schemeClr val="dk1"/>
              </a:solidFill>
              <a:latin typeface="Times New Roman"/>
              <a:ea typeface="Times New Roman"/>
              <a:cs typeface="Times New Roman"/>
              <a:sym typeface="Times New Roman"/>
            </a:endParaRPr>
          </a:p>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Semillas de </a:t>
            </a:r>
            <a:r>
              <a:rPr i="1" lang="es-MX" sz="2800">
                <a:solidFill>
                  <a:schemeClr val="dk1"/>
                </a:solidFill>
                <a:latin typeface="Times New Roman"/>
                <a:ea typeface="Times New Roman"/>
                <a:cs typeface="Times New Roman"/>
                <a:sym typeface="Times New Roman"/>
              </a:rPr>
              <a:t>Espinaca oleracea</a:t>
            </a:r>
            <a:endParaRPr i="1"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Cabina de flujo laminar. </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Tapers.</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Papel toalla.</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Agua destilada.</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Guantes.</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Reloj o cronómetro. </a:t>
            </a:r>
            <a:endParaRPr sz="2800">
              <a:solidFill>
                <a:schemeClr val="dk1"/>
              </a:solidFill>
              <a:latin typeface="Times New Roman"/>
              <a:ea typeface="Times New Roman"/>
              <a:cs typeface="Times New Roman"/>
              <a:sym typeface="Times New Roman"/>
            </a:endParaRPr>
          </a:p>
        </p:txBody>
      </p:sp>
      <p:pic>
        <p:nvPicPr>
          <p:cNvPr id="139" name="Google Shape;139;g3677fb2739e_0_27"/>
          <p:cNvPicPr preferRelativeResize="0"/>
          <p:nvPr/>
        </p:nvPicPr>
        <p:blipFill>
          <a:blip r:embed="rId3">
            <a:alphaModFix/>
          </a:blip>
          <a:stretch>
            <a:fillRect/>
          </a:stretch>
        </p:blipFill>
        <p:spPr>
          <a:xfrm>
            <a:off x="7855800" y="4607350"/>
            <a:ext cx="4807449" cy="2852225"/>
          </a:xfrm>
          <a:prstGeom prst="rect">
            <a:avLst/>
          </a:prstGeom>
          <a:noFill/>
          <a:ln>
            <a:noFill/>
          </a:ln>
          <a:effectLst>
            <a:outerShdw blurRad="57150" rotWithShape="0" algn="bl" dir="5400000" dist="19050">
              <a:srgbClr val="000000">
                <a:alpha val="8000"/>
              </a:srgbClr>
            </a:outerShdw>
            <a:reflection blurRad="0" dir="5400000" dist="38100" endA="0" endPos="2000" fadeDir="5400012" kx="0" rotWithShape="0" algn="bl" stPos="0" sy="-100000" ky="0"/>
          </a:effectLst>
        </p:spPr>
      </p:pic>
      <p:pic>
        <p:nvPicPr>
          <p:cNvPr id="140" name="Google Shape;140;g3677fb2739e_0_27"/>
          <p:cNvPicPr preferRelativeResize="0"/>
          <p:nvPr/>
        </p:nvPicPr>
        <p:blipFill>
          <a:blip r:embed="rId4">
            <a:alphaModFix/>
          </a:blip>
          <a:stretch>
            <a:fillRect/>
          </a:stretch>
        </p:blipFill>
        <p:spPr>
          <a:xfrm>
            <a:off x="13146650" y="0"/>
            <a:ext cx="5500275" cy="5500275"/>
          </a:xfrm>
          <a:prstGeom prst="rect">
            <a:avLst/>
          </a:prstGeom>
          <a:noFill/>
          <a:ln>
            <a:noFill/>
          </a:ln>
        </p:spPr>
      </p:pic>
      <p:pic>
        <p:nvPicPr>
          <p:cNvPr id="141" name="Google Shape;141;g3677fb2739e_0_27"/>
          <p:cNvPicPr preferRelativeResize="0"/>
          <p:nvPr/>
        </p:nvPicPr>
        <p:blipFill>
          <a:blip r:embed="rId5">
            <a:alphaModFix/>
          </a:blip>
          <a:stretch>
            <a:fillRect/>
          </a:stretch>
        </p:blipFill>
        <p:spPr>
          <a:xfrm>
            <a:off x="9136775" y="654500"/>
            <a:ext cx="3853400" cy="3075300"/>
          </a:xfrm>
          <a:prstGeom prst="rect">
            <a:avLst/>
          </a:prstGeom>
          <a:noFill/>
          <a:ln>
            <a:noFill/>
          </a:ln>
          <a:effectLst>
            <a:reflection blurRad="0" dir="5400000" dist="38100" endA="0" endPos="30000" fadeDir="5400012" kx="0" rotWithShape="0" algn="bl" stA="5000" stPos="0" sy="-100000" ky="0"/>
          </a:effectLst>
        </p:spPr>
      </p:pic>
      <p:pic>
        <p:nvPicPr>
          <p:cNvPr id="142" name="Google Shape;142;g3677fb2739e_0_27"/>
          <p:cNvPicPr preferRelativeResize="0"/>
          <p:nvPr/>
        </p:nvPicPr>
        <p:blipFill>
          <a:blip r:embed="rId6">
            <a:alphaModFix/>
          </a:blip>
          <a:stretch>
            <a:fillRect/>
          </a:stretch>
        </p:blipFill>
        <p:spPr>
          <a:xfrm>
            <a:off x="13868400" y="5652675"/>
            <a:ext cx="3089029" cy="3075300"/>
          </a:xfrm>
          <a:prstGeom prst="rect">
            <a:avLst/>
          </a:prstGeom>
          <a:noFill/>
          <a:ln>
            <a:noFill/>
          </a:ln>
        </p:spPr>
      </p:pic>
      <p:grpSp>
        <p:nvGrpSpPr>
          <p:cNvPr id="143" name="Google Shape;143;g3677fb2739e_0_27"/>
          <p:cNvGrpSpPr/>
          <p:nvPr/>
        </p:nvGrpSpPr>
        <p:grpSpPr>
          <a:xfrm>
            <a:off x="0" y="9637770"/>
            <a:ext cx="18288000" cy="649224"/>
            <a:chOff x="0" y="6425184"/>
            <a:chExt cx="12192000" cy="432816"/>
          </a:xfrm>
        </p:grpSpPr>
        <p:pic>
          <p:nvPicPr>
            <p:cNvPr id="144" name="Google Shape;144;g3677fb2739e_0_27"/>
            <p:cNvPicPr preferRelativeResize="0"/>
            <p:nvPr/>
          </p:nvPicPr>
          <p:blipFill rotWithShape="1">
            <a:blip r:embed="rId7">
              <a:alphaModFix/>
            </a:blip>
            <a:srcRect b="0" l="0" r="0" t="0"/>
            <a:stretch/>
          </p:blipFill>
          <p:spPr>
            <a:xfrm>
              <a:off x="0" y="6425184"/>
              <a:ext cx="12192000" cy="432816"/>
            </a:xfrm>
            <a:prstGeom prst="rect">
              <a:avLst/>
            </a:prstGeom>
            <a:noFill/>
            <a:ln>
              <a:noFill/>
            </a:ln>
          </p:spPr>
        </p:pic>
        <p:sp>
          <p:nvSpPr>
            <p:cNvPr id="145" name="Google Shape;145;g3677fb2739e_0_27"/>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5</a:t>
              </a:r>
              <a:endParaRPr b="1" sz="2400">
                <a:solidFill>
                  <a:schemeClr val="lt1"/>
                </a:solidFill>
                <a:latin typeface="Georgia"/>
                <a:ea typeface="Georgia"/>
                <a:cs typeface="Georgia"/>
                <a:sym typeface="Georgi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3677fb2739e_0_42"/>
          <p:cNvSpPr txBox="1"/>
          <p:nvPr/>
        </p:nvSpPr>
        <p:spPr>
          <a:xfrm>
            <a:off x="842200" y="1143025"/>
            <a:ext cx="9926100" cy="7634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t/>
            </a:r>
            <a:endParaRPr b="1" sz="12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Obtención de semillas</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Se comprará las semillas de espinaca en una agroveterinaria para exponerlo a luz UV.</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Selección de semillas</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Para asegurar uniformidad en las semillas y tener una mejor germinación se hará una selección manual de las mejores semillas</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Exposición a luz ultravioleta (UV)</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rPr lang="es-MX" sz="2800">
                <a:solidFill>
                  <a:schemeClr val="dk1"/>
                </a:solidFill>
                <a:latin typeface="Times New Roman"/>
                <a:ea typeface="Times New Roman"/>
                <a:cs typeface="Times New Roman"/>
                <a:sym typeface="Times New Roman"/>
              </a:rPr>
              <a:t>El tratamiento 1 se expondrá por 5 minutos y el tratamiento 2 se expondrá por 10 minutos, el tratamiento control no se expondrá a la luz UV. </a:t>
            </a:r>
            <a:endParaRPr sz="2800">
              <a:solidFill>
                <a:schemeClr val="dk1"/>
              </a:solidFill>
              <a:latin typeface="Times New Roman"/>
              <a:ea typeface="Times New Roman"/>
              <a:cs typeface="Times New Roman"/>
              <a:sym typeface="Times New Roman"/>
            </a:endParaRPr>
          </a:p>
        </p:txBody>
      </p:sp>
      <p:sp>
        <p:nvSpPr>
          <p:cNvPr id="152" name="Google Shape;152;g3677fb2739e_0_42"/>
          <p:cNvSpPr txBox="1"/>
          <p:nvPr/>
        </p:nvSpPr>
        <p:spPr>
          <a:xfrm>
            <a:off x="842200" y="152400"/>
            <a:ext cx="3000000" cy="69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s-MX" sz="3300">
                <a:solidFill>
                  <a:schemeClr val="dk1"/>
                </a:solidFill>
                <a:latin typeface="Times New Roman"/>
                <a:ea typeface="Times New Roman"/>
                <a:cs typeface="Times New Roman"/>
                <a:sym typeface="Times New Roman"/>
              </a:rPr>
              <a:t>MÉTODOS</a:t>
            </a:r>
            <a:r>
              <a:rPr b="1" lang="es-MX" sz="1200">
                <a:solidFill>
                  <a:schemeClr val="dk1"/>
                </a:solidFill>
                <a:latin typeface="Times New Roman"/>
                <a:ea typeface="Times New Roman"/>
                <a:cs typeface="Times New Roman"/>
                <a:sym typeface="Times New Roman"/>
              </a:rPr>
              <a:t>.</a:t>
            </a:r>
            <a:endParaRPr/>
          </a:p>
        </p:txBody>
      </p:sp>
      <p:grpSp>
        <p:nvGrpSpPr>
          <p:cNvPr id="153" name="Google Shape;153;g3677fb2739e_0_42"/>
          <p:cNvGrpSpPr/>
          <p:nvPr/>
        </p:nvGrpSpPr>
        <p:grpSpPr>
          <a:xfrm>
            <a:off x="0" y="9637770"/>
            <a:ext cx="18288000" cy="649224"/>
            <a:chOff x="0" y="6425184"/>
            <a:chExt cx="12192000" cy="432816"/>
          </a:xfrm>
        </p:grpSpPr>
        <p:pic>
          <p:nvPicPr>
            <p:cNvPr id="154" name="Google Shape;154;g3677fb2739e_0_42"/>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55" name="Google Shape;155;g3677fb2739e_0_42"/>
            <p:cNvSpPr txBox="1"/>
            <p:nvPr/>
          </p:nvSpPr>
          <p:spPr>
            <a:xfrm>
              <a:off x="117392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6</a:t>
              </a:r>
              <a:endParaRPr b="1" sz="2400">
                <a:solidFill>
                  <a:schemeClr val="lt1"/>
                </a:solidFill>
                <a:latin typeface="Georgia"/>
                <a:ea typeface="Georgia"/>
                <a:cs typeface="Georgia"/>
                <a:sym typeface="Georgia"/>
              </a:endParaRPr>
            </a:p>
          </p:txBody>
        </p:sp>
      </p:grpSp>
      <p:pic>
        <p:nvPicPr>
          <p:cNvPr id="156" name="Google Shape;156;g3677fb2739e_0_42"/>
          <p:cNvPicPr preferRelativeResize="0"/>
          <p:nvPr/>
        </p:nvPicPr>
        <p:blipFill>
          <a:blip r:embed="rId4">
            <a:alphaModFix/>
          </a:blip>
          <a:stretch>
            <a:fillRect/>
          </a:stretch>
        </p:blipFill>
        <p:spPr>
          <a:xfrm>
            <a:off x="12284250" y="423100"/>
            <a:ext cx="5291900" cy="5291900"/>
          </a:xfrm>
          <a:prstGeom prst="rect">
            <a:avLst/>
          </a:prstGeom>
          <a:noFill/>
          <a:ln>
            <a:noFill/>
          </a:ln>
        </p:spPr>
      </p:pic>
      <p:pic>
        <p:nvPicPr>
          <p:cNvPr id="157" name="Google Shape;157;g3677fb2739e_0_42"/>
          <p:cNvPicPr preferRelativeResize="0"/>
          <p:nvPr/>
        </p:nvPicPr>
        <p:blipFill>
          <a:blip r:embed="rId5">
            <a:alphaModFix/>
          </a:blip>
          <a:stretch>
            <a:fillRect/>
          </a:stretch>
        </p:blipFill>
        <p:spPr>
          <a:xfrm>
            <a:off x="12344400" y="5867400"/>
            <a:ext cx="5791200" cy="32575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3677fb2739e_0_52"/>
          <p:cNvSpPr txBox="1"/>
          <p:nvPr/>
        </p:nvSpPr>
        <p:spPr>
          <a:xfrm>
            <a:off x="1024700" y="152400"/>
            <a:ext cx="3000000" cy="6927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s-MX" sz="3300">
                <a:solidFill>
                  <a:schemeClr val="dk1"/>
                </a:solidFill>
                <a:latin typeface="Times New Roman"/>
                <a:ea typeface="Times New Roman"/>
                <a:cs typeface="Times New Roman"/>
                <a:sym typeface="Times New Roman"/>
              </a:rPr>
              <a:t>MÉTODOS</a:t>
            </a:r>
            <a:r>
              <a:rPr b="1" lang="es-MX" sz="1200">
                <a:solidFill>
                  <a:schemeClr val="dk1"/>
                </a:solidFill>
                <a:latin typeface="Times New Roman"/>
                <a:ea typeface="Times New Roman"/>
                <a:cs typeface="Times New Roman"/>
                <a:sym typeface="Times New Roman"/>
              </a:rPr>
              <a:t>.</a:t>
            </a:r>
            <a:endParaRPr/>
          </a:p>
        </p:txBody>
      </p:sp>
      <p:sp>
        <p:nvSpPr>
          <p:cNvPr id="164" name="Google Shape;164;g3677fb2739e_0_52"/>
          <p:cNvSpPr txBox="1"/>
          <p:nvPr/>
        </p:nvSpPr>
        <p:spPr>
          <a:xfrm>
            <a:off x="1024700" y="1475875"/>
            <a:ext cx="10345200" cy="6003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Imbibición</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Antes del contacto con agua de las semillas se debe hacer un pesado, posteriormente se hará el pesado de las semillas cada 12 horas durante 48 horas para poder calcular el porcentaje de imbibición de agua. </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Organización de las semillas</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rPr lang="es-MX" sz="2800">
                <a:solidFill>
                  <a:schemeClr val="dk1"/>
                </a:solidFill>
                <a:latin typeface="Times New Roman"/>
                <a:ea typeface="Times New Roman"/>
                <a:cs typeface="Times New Roman"/>
                <a:sym typeface="Times New Roman"/>
              </a:rPr>
              <a:t>Después de haber expuesto a las semillas a la luz UV, se colocarán 30 semillas por recipiente además de agua destilada de manera ordenada para facilitar su observación y análisis.</a:t>
            </a:r>
            <a:br>
              <a:rPr b="1" lang="es-MX" sz="1200">
                <a:solidFill>
                  <a:schemeClr val="dk1"/>
                </a:solidFill>
                <a:latin typeface="Times New Roman"/>
                <a:ea typeface="Times New Roman"/>
                <a:cs typeface="Times New Roman"/>
                <a:sym typeface="Times New Roman"/>
              </a:rPr>
            </a:br>
            <a:endParaRPr b="1" sz="1200">
              <a:solidFill>
                <a:schemeClr val="dk1"/>
              </a:solidFill>
              <a:latin typeface="Times New Roman"/>
              <a:ea typeface="Times New Roman"/>
              <a:cs typeface="Times New Roman"/>
              <a:sym typeface="Times New Roman"/>
            </a:endParaRPr>
          </a:p>
        </p:txBody>
      </p:sp>
      <p:pic>
        <p:nvPicPr>
          <p:cNvPr id="165" name="Google Shape;165;g3677fb2739e_0_52"/>
          <p:cNvPicPr preferRelativeResize="0"/>
          <p:nvPr/>
        </p:nvPicPr>
        <p:blipFill>
          <a:blip r:embed="rId3">
            <a:alphaModFix/>
          </a:blip>
          <a:stretch>
            <a:fillRect/>
          </a:stretch>
        </p:blipFill>
        <p:spPr>
          <a:xfrm>
            <a:off x="12484938" y="4303300"/>
            <a:ext cx="5594250" cy="4195688"/>
          </a:xfrm>
          <a:prstGeom prst="rect">
            <a:avLst/>
          </a:prstGeom>
          <a:noFill/>
          <a:ln>
            <a:noFill/>
          </a:ln>
        </p:spPr>
      </p:pic>
      <p:pic>
        <p:nvPicPr>
          <p:cNvPr id="166" name="Google Shape;166;g3677fb2739e_0_52"/>
          <p:cNvPicPr preferRelativeResize="0"/>
          <p:nvPr/>
        </p:nvPicPr>
        <p:blipFill>
          <a:blip r:embed="rId4">
            <a:alphaModFix/>
          </a:blip>
          <a:stretch>
            <a:fillRect/>
          </a:stretch>
        </p:blipFill>
        <p:spPr>
          <a:xfrm>
            <a:off x="12753175" y="1265350"/>
            <a:ext cx="5057775" cy="2847975"/>
          </a:xfrm>
          <a:prstGeom prst="rect">
            <a:avLst/>
          </a:prstGeom>
          <a:noFill/>
          <a:ln>
            <a:noFill/>
          </a:ln>
        </p:spPr>
      </p:pic>
      <p:grpSp>
        <p:nvGrpSpPr>
          <p:cNvPr id="167" name="Google Shape;167;g3677fb2739e_0_52"/>
          <p:cNvGrpSpPr/>
          <p:nvPr/>
        </p:nvGrpSpPr>
        <p:grpSpPr>
          <a:xfrm>
            <a:off x="0" y="9637770"/>
            <a:ext cx="18288000" cy="649224"/>
            <a:chOff x="0" y="6425184"/>
            <a:chExt cx="12192000" cy="432816"/>
          </a:xfrm>
        </p:grpSpPr>
        <p:pic>
          <p:nvPicPr>
            <p:cNvPr id="168" name="Google Shape;168;g3677fb2739e_0_52"/>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169" name="Google Shape;169;g3677fb2739e_0_52"/>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7</a:t>
              </a:r>
              <a:endParaRPr b="1" sz="2400">
                <a:solidFill>
                  <a:schemeClr val="lt1"/>
                </a:solidFill>
                <a:latin typeface="Georgia"/>
                <a:ea typeface="Georgia"/>
                <a:cs typeface="Georgia"/>
                <a:sym typeface="Georgia"/>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3677fb2739e_0_61"/>
          <p:cNvSpPr txBox="1"/>
          <p:nvPr/>
        </p:nvSpPr>
        <p:spPr>
          <a:xfrm>
            <a:off x="661750" y="1701800"/>
            <a:ext cx="12452700" cy="51102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Variable independiente</a:t>
            </a:r>
            <a:endParaRPr b="1"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Tiempo de exposición a luz UV e imbibición.</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Variables dependientes</a:t>
            </a:r>
            <a:endParaRPr b="1"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Porcentaje de germinación de semillas</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Índice de sincronización de la germinación de semillas.</a:t>
            </a:r>
            <a:endParaRPr sz="2800">
              <a:solidFill>
                <a:schemeClr val="dk1"/>
              </a:solidFill>
              <a:latin typeface="Times New Roman"/>
              <a:ea typeface="Times New Roman"/>
              <a:cs typeface="Times New Roman"/>
              <a:sym typeface="Times New Roman"/>
            </a:endParaRPr>
          </a:p>
          <a:p>
            <a:pPr indent="-406400" lvl="0" marL="457200" rtl="0" algn="just">
              <a:lnSpc>
                <a:spcPct val="150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Tiempo medio de germinación de semillas</a:t>
            </a:r>
            <a:endParaRPr sz="2800">
              <a:solidFill>
                <a:schemeClr val="dk1"/>
              </a:solidFill>
              <a:latin typeface="Times New Roman"/>
              <a:ea typeface="Times New Roman"/>
              <a:cs typeface="Times New Roman"/>
              <a:sym typeface="Times New Roman"/>
            </a:endParaRPr>
          </a:p>
        </p:txBody>
      </p:sp>
      <p:sp>
        <p:nvSpPr>
          <p:cNvPr id="176" name="Google Shape;176;g3677fb2739e_0_61"/>
          <p:cNvSpPr txBox="1"/>
          <p:nvPr/>
        </p:nvSpPr>
        <p:spPr>
          <a:xfrm>
            <a:off x="798125" y="693825"/>
            <a:ext cx="7186800" cy="67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s-MX" sz="3200">
                <a:solidFill>
                  <a:schemeClr val="dk1"/>
                </a:solidFill>
                <a:latin typeface="Times New Roman"/>
                <a:ea typeface="Times New Roman"/>
                <a:cs typeface="Times New Roman"/>
                <a:sym typeface="Times New Roman"/>
              </a:rPr>
              <a:t>VARIABLES A EVALUAR</a:t>
            </a:r>
            <a:endParaRPr sz="1800"/>
          </a:p>
        </p:txBody>
      </p:sp>
      <p:pic>
        <p:nvPicPr>
          <p:cNvPr id="177" name="Google Shape;177;g3677fb2739e_0_61"/>
          <p:cNvPicPr preferRelativeResize="0"/>
          <p:nvPr/>
        </p:nvPicPr>
        <p:blipFill>
          <a:blip r:embed="rId3">
            <a:alphaModFix/>
          </a:blip>
          <a:stretch>
            <a:fillRect/>
          </a:stretch>
        </p:blipFill>
        <p:spPr>
          <a:xfrm>
            <a:off x="13389150" y="152375"/>
            <a:ext cx="4898850" cy="4898850"/>
          </a:xfrm>
          <a:prstGeom prst="rect">
            <a:avLst/>
          </a:prstGeom>
          <a:noFill/>
          <a:ln>
            <a:noFill/>
          </a:ln>
        </p:spPr>
      </p:pic>
      <p:pic>
        <p:nvPicPr>
          <p:cNvPr id="178" name="Google Shape;178;g3677fb2739e_0_61"/>
          <p:cNvPicPr preferRelativeResize="0"/>
          <p:nvPr/>
        </p:nvPicPr>
        <p:blipFill>
          <a:blip r:embed="rId4">
            <a:alphaModFix/>
          </a:blip>
          <a:stretch>
            <a:fillRect/>
          </a:stretch>
        </p:blipFill>
        <p:spPr>
          <a:xfrm>
            <a:off x="10108550" y="3820000"/>
            <a:ext cx="4565353" cy="4630175"/>
          </a:xfrm>
          <a:prstGeom prst="rect">
            <a:avLst/>
          </a:prstGeom>
          <a:noFill/>
          <a:ln>
            <a:noFill/>
          </a:ln>
        </p:spPr>
      </p:pic>
      <p:grpSp>
        <p:nvGrpSpPr>
          <p:cNvPr id="179" name="Google Shape;179;g3677fb2739e_0_61"/>
          <p:cNvGrpSpPr/>
          <p:nvPr/>
        </p:nvGrpSpPr>
        <p:grpSpPr>
          <a:xfrm>
            <a:off x="0" y="9637770"/>
            <a:ext cx="18288000" cy="649224"/>
            <a:chOff x="0" y="6425184"/>
            <a:chExt cx="12192000" cy="432816"/>
          </a:xfrm>
        </p:grpSpPr>
        <p:pic>
          <p:nvPicPr>
            <p:cNvPr id="180" name="Google Shape;180;g3677fb2739e_0_61"/>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181" name="Google Shape;181;g3677fb2739e_0_61"/>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8</a:t>
              </a:r>
              <a:endParaRPr b="1" sz="2400">
                <a:solidFill>
                  <a:schemeClr val="lt1"/>
                </a:solidFill>
                <a:latin typeface="Georgia"/>
                <a:ea typeface="Georgia"/>
                <a:cs typeface="Georgia"/>
                <a:sym typeface="Georgi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3677fb2739e_0_71"/>
          <p:cNvSpPr txBox="1"/>
          <p:nvPr/>
        </p:nvSpPr>
        <p:spPr>
          <a:xfrm>
            <a:off x="782050" y="1173100"/>
            <a:ext cx="15460500" cy="7018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Tratamientos: </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TC: </a:t>
            </a:r>
            <a:r>
              <a:rPr lang="es-MX" sz="2800">
                <a:solidFill>
                  <a:schemeClr val="dk1"/>
                </a:solidFill>
                <a:latin typeface="Times New Roman"/>
                <a:ea typeface="Times New Roman"/>
                <a:cs typeface="Times New Roman"/>
                <a:sym typeface="Times New Roman"/>
              </a:rPr>
              <a:t>Semillas sin exponer a luz UV</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T1: </a:t>
            </a:r>
            <a:r>
              <a:rPr lang="es-MX" sz="2800">
                <a:solidFill>
                  <a:schemeClr val="dk1"/>
                </a:solidFill>
                <a:latin typeface="Times New Roman"/>
                <a:ea typeface="Times New Roman"/>
                <a:cs typeface="Times New Roman"/>
                <a:sym typeface="Times New Roman"/>
              </a:rPr>
              <a:t>Exposición de las semillas a luz UV durante 5 minutos. </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T2: </a:t>
            </a:r>
            <a:r>
              <a:rPr lang="es-MX" sz="2800">
                <a:solidFill>
                  <a:schemeClr val="dk1"/>
                </a:solidFill>
                <a:latin typeface="Times New Roman"/>
                <a:ea typeface="Times New Roman"/>
                <a:cs typeface="Times New Roman"/>
                <a:sym typeface="Times New Roman"/>
              </a:rPr>
              <a:t>Exposición de las semillas a luz UV durante 10 minutos.</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Repeticiones: </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4 repeticiones por tratamiento con 30 semillas por repetición. </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Diseño estadístico:</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0"/>
              </a:spcAft>
              <a:buNone/>
            </a:pPr>
            <a:r>
              <a:rPr lang="es-MX" sz="2800">
                <a:solidFill>
                  <a:schemeClr val="dk1"/>
                </a:solidFill>
                <a:latin typeface="Times New Roman"/>
                <a:ea typeface="Times New Roman"/>
                <a:cs typeface="Times New Roman"/>
                <a:sym typeface="Times New Roman"/>
              </a:rPr>
              <a:t>Se empleará un Diseño de Bloques Completos al Azar (DBCA).</a:t>
            </a:r>
            <a:endParaRPr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t/>
            </a:r>
            <a:endParaRPr sz="2800">
              <a:solidFill>
                <a:schemeClr val="dk1"/>
              </a:solidFill>
              <a:latin typeface="Times New Roman"/>
              <a:ea typeface="Times New Roman"/>
              <a:cs typeface="Times New Roman"/>
              <a:sym typeface="Times New Roman"/>
            </a:endParaRPr>
          </a:p>
        </p:txBody>
      </p:sp>
      <p:sp>
        <p:nvSpPr>
          <p:cNvPr id="188" name="Google Shape;188;g3677fb2739e_0_71"/>
          <p:cNvSpPr txBox="1"/>
          <p:nvPr/>
        </p:nvSpPr>
        <p:spPr>
          <a:xfrm>
            <a:off x="782050" y="182475"/>
            <a:ext cx="10525500" cy="6771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1200"/>
              </a:spcAft>
              <a:buNone/>
            </a:pPr>
            <a:r>
              <a:rPr b="1" lang="es-MX" sz="3200">
                <a:solidFill>
                  <a:schemeClr val="dk1"/>
                </a:solidFill>
                <a:latin typeface="Times New Roman"/>
                <a:ea typeface="Times New Roman"/>
                <a:cs typeface="Times New Roman"/>
                <a:sym typeface="Times New Roman"/>
              </a:rPr>
              <a:t>DISEÑO DEL EXPERIMENTO</a:t>
            </a:r>
            <a:endParaRPr b="1" sz="3200">
              <a:solidFill>
                <a:schemeClr val="dk1"/>
              </a:solidFill>
              <a:latin typeface="Times New Roman"/>
              <a:ea typeface="Times New Roman"/>
              <a:cs typeface="Times New Roman"/>
              <a:sym typeface="Times New Roman"/>
            </a:endParaRPr>
          </a:p>
        </p:txBody>
      </p:sp>
      <p:grpSp>
        <p:nvGrpSpPr>
          <p:cNvPr id="189" name="Google Shape;189;g3677fb2739e_0_71"/>
          <p:cNvGrpSpPr/>
          <p:nvPr/>
        </p:nvGrpSpPr>
        <p:grpSpPr>
          <a:xfrm>
            <a:off x="0" y="9637770"/>
            <a:ext cx="18288000" cy="649224"/>
            <a:chOff x="0" y="6425184"/>
            <a:chExt cx="12192000" cy="432816"/>
          </a:xfrm>
        </p:grpSpPr>
        <p:pic>
          <p:nvPicPr>
            <p:cNvPr id="190" name="Google Shape;190;g3677fb2739e_0_71"/>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91" name="Google Shape;191;g3677fb2739e_0_71"/>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MX" sz="2400">
                  <a:solidFill>
                    <a:schemeClr val="lt1"/>
                  </a:solidFill>
                  <a:latin typeface="Georgia"/>
                  <a:ea typeface="Georgia"/>
                  <a:cs typeface="Georgia"/>
                  <a:sym typeface="Georgia"/>
                </a:rPr>
                <a:t>9</a:t>
              </a:r>
              <a:endParaRPr b="1" sz="2400">
                <a:solidFill>
                  <a:schemeClr val="lt1"/>
                </a:solidFill>
                <a:latin typeface="Georgia"/>
                <a:ea typeface="Georgia"/>
                <a:cs typeface="Georgia"/>
                <a:sym typeface="Georgia"/>
              </a:endParaRPr>
            </a:p>
          </p:txBody>
        </p:sp>
      </p:grpSp>
      <p:pic>
        <p:nvPicPr>
          <p:cNvPr id="192" name="Google Shape;192;g3677fb2739e_0_71" title="ChatGPT Image 22 jun 2025, 05_17_43 p.m..png"/>
          <p:cNvPicPr preferRelativeResize="0"/>
          <p:nvPr/>
        </p:nvPicPr>
        <p:blipFill rotWithShape="1">
          <a:blip r:embed="rId4">
            <a:alphaModFix/>
          </a:blip>
          <a:srcRect b="9131" l="0" r="0" t="48729"/>
          <a:stretch/>
        </p:blipFill>
        <p:spPr>
          <a:xfrm>
            <a:off x="10377025" y="2624200"/>
            <a:ext cx="7158149" cy="3141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Erika Llaja Zuta</dc:creator>
</cp:coreProperties>
</file>